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385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1"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FD5EBC2-D206-4030-881C-7E2F31F646EF}" type="datetimeFigureOut">
              <a:rPr lang="de-DE" smtClean="0"/>
              <a:t>20.03.2023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CF3EE6D-099B-4A3F-80FC-2634531F2A37}" type="slidenum">
              <a:rPr lang="de-DE" smtClean="0"/>
              <a:t>‹Nr.›</a:t>
            </a:fld>
            <a:endParaRPr lang="de-DE"/>
          </a:p>
        </p:txBody>
      </p:sp>
      <p:sp>
        <p:nvSpPr>
          <p:cNvPr id="2" name="Title 1"/>
          <p:cNvSpPr>
            <a:spLocks noGrp="1"/>
          </p:cNvSpPr>
          <p:nvPr>
            <p:ph type="ctrTitle"/>
          </p:nvPr>
        </p:nvSpPr>
        <p:spPr>
          <a:xfrm>
            <a:off x="613186" y="4176388"/>
            <a:ext cx="5381513" cy="2390889"/>
          </a:xfrm>
          <a:effectLst/>
        </p:spPr>
        <p:txBody>
          <a:bodyPr>
            <a:noAutofit/>
          </a:bodyPr>
          <a:lstStyle>
            <a:lvl1pPr marL="640080" indent="-457200" algn="l">
              <a:defRPr sz="5400"/>
            </a:lvl1pPr>
          </a:lstStyle>
          <a:p>
            <a:r>
              <a:rPr lang="de-DE" smtClean="0"/>
              <a:t>Titelmasterformat durch Klicken bearbeiten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BFD5EBC2-D206-4030-881C-7E2F31F646EF}" type="datetimeFigureOut">
              <a:rPr lang="de-DE" smtClean="0"/>
              <a:t>20.03.2023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CF3EE6D-099B-4A3F-80FC-2634531F2A37}"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FD5EBC2-D206-4030-881C-7E2F31F646EF}" type="datetimeFigureOut">
              <a:rPr lang="de-DE" smtClean="0"/>
              <a:t>20.03.2023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CF3EE6D-099B-4A3F-80FC-2634531F2A37}"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D5EBC2-D206-4030-881C-7E2F31F646EF}" type="datetimeFigureOut">
              <a:rPr lang="de-DE" smtClean="0"/>
              <a:t>20.03.2023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CF3EE6D-099B-4A3F-80FC-2634531F2A37}" type="slidenum">
              <a:rPr lang="de-DE" smtClean="0"/>
              <a:t>‹Nr.›</a:t>
            </a:fld>
            <a:endParaRPr lang="de-DE"/>
          </a:p>
        </p:txBody>
      </p:sp>
      <p:sp>
        <p:nvSpPr>
          <p:cNvPr id="8" name="Title 7"/>
          <p:cNvSpPr>
            <a:spLocks noGrp="1"/>
          </p:cNvSpPr>
          <p:nvPr>
            <p:ph type="title"/>
          </p:nvPr>
        </p:nvSpPr>
        <p:spPr/>
        <p:txBody>
          <a:bodyPr/>
          <a:lstStyle/>
          <a:p>
            <a:r>
              <a:rPr lang="de-DE" smtClean="0"/>
              <a:t>Titelmasterformat durch Klicken bearbeiten</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516828" y="6143348"/>
            <a:ext cx="4477871" cy="11139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FD5EBC2-D206-4030-881C-7E2F31F646EF}" type="datetimeFigureOut">
              <a:rPr lang="de-DE" smtClean="0"/>
              <a:t>20.03.2023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CF3EE6D-099B-4A3F-80FC-2634531F2A37}"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D5EBC2-D206-4030-881C-7E2F31F646EF}" type="datetimeFigureOut">
              <a:rPr lang="de-DE" smtClean="0"/>
              <a:t>20.03.2023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CF3EE6D-099B-4A3F-80FC-2634531F2A37}" type="slidenum">
              <a:rPr lang="de-DE" smtClean="0"/>
              <a:t>‹Nr.›</a:t>
            </a:fld>
            <a:endParaRPr lang="de-DE"/>
          </a:p>
        </p:txBody>
      </p:sp>
      <p:sp>
        <p:nvSpPr>
          <p:cNvPr id="8" name="Title 7"/>
          <p:cNvSpPr>
            <a:spLocks noGrp="1"/>
          </p:cNvSpPr>
          <p:nvPr>
            <p:ph type="title"/>
          </p:nvPr>
        </p:nvSpPr>
        <p:spPr/>
        <p:txBody>
          <a:bodyPr/>
          <a:lstStyle/>
          <a:p>
            <a:r>
              <a:rPr lang="de-DE" smtClean="0"/>
              <a:t>Titelmasterformat durch Klicken bearbeiten</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de-DE" smtClean="0"/>
              <a:t>Textmasterformat bearbeiten</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FD5EBC2-D206-4030-881C-7E2F31F646EF}" type="datetimeFigureOut">
              <a:rPr lang="de-DE" smtClean="0"/>
              <a:t>20.03.2023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CF3EE6D-099B-4A3F-80FC-2634531F2A37}" type="slidenum">
              <a:rPr lang="de-DE" smtClean="0"/>
              <a:t>‹Nr.›</a:t>
            </a:fld>
            <a:endParaRPr lang="de-DE"/>
          </a:p>
        </p:txBody>
      </p:sp>
      <p:sp>
        <p:nvSpPr>
          <p:cNvPr id="10" name="Title 9"/>
          <p:cNvSpPr>
            <a:spLocks noGrp="1"/>
          </p:cNvSpPr>
          <p:nvPr>
            <p:ph type="title"/>
          </p:nvPr>
        </p:nvSpPr>
        <p:spPr/>
        <p:txBody>
          <a:bodyPr/>
          <a:lstStyle/>
          <a:p>
            <a:r>
              <a:rPr lang="de-DE" smtClean="0"/>
              <a:t>Titelmasterformat durch Klicken bearbeiten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FD5EBC2-D206-4030-881C-7E2F31F646EF}" type="datetimeFigureOut">
              <a:rPr lang="de-DE" smtClean="0"/>
              <a:t>20.03.2023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CF3EE6D-099B-4A3F-80FC-2634531F2A37}"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5EBC2-D206-4030-881C-7E2F31F646EF}" type="datetimeFigureOut">
              <a:rPr lang="de-DE" smtClean="0"/>
              <a:t>20.03.2023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CF3EE6D-099B-4A3F-80FC-2634531F2A37}"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noAutofit/>
          </a:bodyPr>
          <a:lstStyle>
            <a:lvl1pPr marL="228600" indent="-228600" algn="l">
              <a:defRPr sz="2800" b="1">
                <a:effectLst/>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FD5EBC2-D206-4030-881C-7E2F31F646EF}" type="datetimeFigureOut">
              <a:rPr lang="de-DE" smtClean="0"/>
              <a:t>20.03.2023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CF3EE6D-099B-4A3F-80FC-2634531F2A37}"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FD5EBC2-D206-4030-881C-7E2F31F646EF}" type="datetimeFigureOut">
              <a:rPr lang="de-DE" smtClean="0"/>
              <a:t>20.03.2023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CF3EE6D-099B-4A3F-80FC-2634531F2A37}" type="slidenum">
              <a:rPr lang="de-DE" smtClean="0"/>
              <a:t>‹Nr.›</a:t>
            </a:fld>
            <a:endParaRPr lang="de-DE"/>
          </a:p>
        </p:txBody>
      </p:sp>
      <p:sp>
        <p:nvSpPr>
          <p:cNvPr id="2" name="Title 1"/>
          <p:cNvSpPr>
            <a:spLocks noGrp="1"/>
          </p:cNvSpPr>
          <p:nvPr>
            <p:ph type="title"/>
          </p:nvPr>
        </p:nvSpPr>
        <p:spPr>
          <a:xfrm>
            <a:off x="545451" y="5952561"/>
            <a:ext cx="4787654" cy="1524000"/>
          </a:xfrm>
        </p:spPr>
        <p:txBody>
          <a:bodyPr anchor="b">
            <a:noAutofit/>
          </a:bodyPr>
          <a:lstStyle>
            <a:lvl1pPr algn="l">
              <a:defRPr sz="4600" b="1"/>
            </a:lvl1pPr>
          </a:lstStyle>
          <a:p>
            <a:r>
              <a:rPr lang="de-DE" smtClean="0"/>
              <a:t>Titelmasterformat durch Klicken bearbeiten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2440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4967" y="5829557"/>
            <a:ext cx="4884383" cy="1524000"/>
          </a:xfrm>
          <a:prstGeom prst="rect">
            <a:avLst/>
          </a:prstGeom>
          <a:effectLst/>
        </p:spPr>
        <p:txBody>
          <a:bodyPr vert="horz" lIns="91440" tIns="45720" rIns="91440" bIns="45720" rtlCol="0" anchor="t" anchorCtr="0">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57250" y="976347"/>
            <a:ext cx="4800600" cy="463296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629150" y="8229601"/>
            <a:ext cx="1885950" cy="486833"/>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FD5EBC2-D206-4030-881C-7E2F31F646EF}" type="datetimeFigureOut">
              <a:rPr lang="de-DE" smtClean="0"/>
              <a:t>20.03.2023</a:t>
            </a:fld>
            <a:endParaRPr lang="de-DE"/>
          </a:p>
        </p:txBody>
      </p:sp>
      <p:sp>
        <p:nvSpPr>
          <p:cNvPr id="5" name="Footer Placeholder 4"/>
          <p:cNvSpPr>
            <a:spLocks noGrp="1"/>
          </p:cNvSpPr>
          <p:nvPr>
            <p:ph type="ftr" sz="quarter" idx="3"/>
          </p:nvPr>
        </p:nvSpPr>
        <p:spPr>
          <a:xfrm>
            <a:off x="342900" y="8229601"/>
            <a:ext cx="2514601" cy="486833"/>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de-DE"/>
          </a:p>
        </p:txBody>
      </p:sp>
      <p:sp>
        <p:nvSpPr>
          <p:cNvPr id="6" name="Slide Number Placeholder 5"/>
          <p:cNvSpPr>
            <a:spLocks noGrp="1"/>
          </p:cNvSpPr>
          <p:nvPr>
            <p:ph type="sldNum" sz="quarter" idx="4"/>
          </p:nvPr>
        </p:nvSpPr>
        <p:spPr>
          <a:xfrm>
            <a:off x="2857500" y="8229601"/>
            <a:ext cx="1371600" cy="486833"/>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CF3EE6D-099B-4A3F-80FC-2634531F2A37}"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3356992" y="787384"/>
            <a:ext cx="3301588" cy="3713349"/>
          </a:xfrm>
        </p:spPr>
        <p:txBody>
          <a:bodyPr tIns="108000">
            <a:noAutofit/>
          </a:bodyPr>
          <a:lstStyle/>
          <a:p>
            <a:r>
              <a:rPr lang="de-DE" sz="1100" dirty="0">
                <a:latin typeface="Times New Roman" panose="02020603050405020304" pitchFamily="18" charset="0"/>
                <a:cs typeface="Times New Roman" panose="02020603050405020304" pitchFamily="18" charset="0"/>
              </a:rPr>
              <a:t>Endlich geht es wieder los. Der Winter ist fast vorbei und schon zieht es die Kinder der Kita Maria Aufnahme raus in die Natur. Seit Juni 2022 gibt es ein neues Angebot für die Kita Kinder. Mit jeweils drei Erzieherinnen unternehmen die Kinder Fahrradtouren in die Umgebung. Nach Alter und Fahrkönnen werden die Touren ausgesucht und geplant. Für die sicheren Fahrer geht es nach Hochheim auf den Abenteuerspielplatz oder Rund um die Domäne. </a:t>
            </a:r>
          </a:p>
          <a:p>
            <a:r>
              <a:rPr lang="de-DE" sz="1100" dirty="0">
                <a:latin typeface="Times New Roman" panose="02020603050405020304" pitchFamily="18" charset="0"/>
                <a:cs typeface="Times New Roman" panose="02020603050405020304" pitchFamily="18" charset="0"/>
              </a:rPr>
              <a:t>Immer wieder kommt von unseren Kleinen die Frage, wann auch sie endlich Fahrrad fahren dürfen. Auch die Eltern gefällt die Idee einen Ausflug mit Laufrad und Stützrädern zu planen sehr gut. </a:t>
            </a:r>
            <a:endParaRPr lang="de-DE" sz="1100" dirty="0" smtClean="0">
              <a:latin typeface="Times New Roman" panose="02020603050405020304" pitchFamily="18" charset="0"/>
              <a:cs typeface="Times New Roman" panose="02020603050405020304" pitchFamily="18" charset="0"/>
            </a:endParaRPr>
          </a:p>
          <a:p>
            <a:r>
              <a:rPr lang="de-DE" sz="1100" dirty="0">
                <a:latin typeface="Times New Roman" panose="02020603050405020304" pitchFamily="18" charset="0"/>
                <a:cs typeface="Times New Roman" panose="02020603050405020304" pitchFamily="18" charset="0"/>
              </a:rPr>
              <a:t>Die Aufregung ist groß, vierzehn drei- und vierjährige Kinder stehen vor der Kita. Mit Fahrrad oder Laufrad in der Hand und Helm auf dem Kopf können sie es kaum abwarten. Endlich geht es los, eine Runde durch „die Erlen“. Mit Spaß sind alle dabei und radeln ordentlich hintereinander her.</a:t>
            </a:r>
          </a:p>
          <a:p>
            <a:endParaRPr lang="de-DE" sz="1100" dirty="0">
              <a:latin typeface="Times New Roman" panose="02020603050405020304" pitchFamily="18" charset="0"/>
              <a:cs typeface="Times New Roman" panose="02020603050405020304" pitchFamily="18" charset="0"/>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9810" y="4788025"/>
            <a:ext cx="3583003" cy="2388668"/>
          </a:xfrm>
          <a:prstGeom prst="rect">
            <a:avLst/>
          </a:prstGeom>
          <a:ln>
            <a:noFill/>
          </a:ln>
          <a:effectLst>
            <a:glow rad="165100">
              <a:srgbClr val="4F81BD">
                <a:lumMod val="60000"/>
                <a:lumOff val="40000"/>
                <a:alpha val="39000"/>
              </a:srgbClr>
            </a:glow>
            <a:softEdge rad="127000"/>
          </a:effectLst>
        </p:spPr>
      </p:pic>
      <p:sp>
        <p:nvSpPr>
          <p:cNvPr id="9" name="Rechteck 8"/>
          <p:cNvSpPr/>
          <p:nvPr/>
        </p:nvSpPr>
        <p:spPr>
          <a:xfrm>
            <a:off x="188640" y="107504"/>
            <a:ext cx="6469940" cy="423514"/>
          </a:xfrm>
          <a:prstGeom prst="rect">
            <a:avLst/>
          </a:prstGeom>
        </p:spPr>
        <p:txBody>
          <a:bodyPr wrap="square" lIns="36000" rIns="36000">
            <a:spAutoFit/>
          </a:bodyPr>
          <a:lstStyle/>
          <a:p>
            <a:pPr algn="ctr">
              <a:lnSpc>
                <a:spcPct val="115000"/>
              </a:lnSpc>
              <a:spcBef>
                <a:spcPts val="2400"/>
              </a:spcBef>
              <a:spcAft>
                <a:spcPts val="0"/>
              </a:spcAft>
            </a:pPr>
            <a:r>
              <a:rPr lang="de-DE" sz="2000" b="1" kern="0" dirty="0">
                <a:solidFill>
                  <a:srgbClr val="365F91"/>
                </a:solidFill>
                <a:latin typeface="Arial"/>
                <a:ea typeface="Times New Roman"/>
                <a:cs typeface="Times New Roman"/>
              </a:rPr>
              <a:t>Fahrradtouren in der Kita 2023</a:t>
            </a:r>
            <a:endParaRPr lang="de-DE" sz="2000" b="1" kern="0" dirty="0">
              <a:solidFill>
                <a:srgbClr val="2F5496"/>
              </a:solidFill>
              <a:effectLst/>
              <a:latin typeface="Calibri Light"/>
              <a:ea typeface="Times New Roman"/>
              <a:cs typeface="Times New Roman"/>
            </a:endParaRPr>
          </a:p>
        </p:txBody>
      </p:sp>
      <p:sp>
        <p:nvSpPr>
          <p:cNvPr id="11" name="Rechteck 10"/>
          <p:cNvSpPr/>
          <p:nvPr/>
        </p:nvSpPr>
        <p:spPr>
          <a:xfrm>
            <a:off x="332656" y="518386"/>
            <a:ext cx="6048672" cy="266227"/>
          </a:xfrm>
          <a:prstGeom prst="rect">
            <a:avLst/>
          </a:prstGeom>
        </p:spPr>
        <p:txBody>
          <a:bodyPr wrap="square" lIns="36000">
            <a:spAutoFit/>
          </a:bodyPr>
          <a:lstStyle/>
          <a:p>
            <a:pPr algn="ctr">
              <a:lnSpc>
                <a:spcPct val="115000"/>
              </a:lnSpc>
              <a:spcBef>
                <a:spcPts val="2400"/>
              </a:spcBef>
              <a:spcAft>
                <a:spcPts val="0"/>
              </a:spcAft>
            </a:pPr>
            <a:r>
              <a:rPr lang="de-DE" sz="1050" b="1" kern="0" dirty="0">
                <a:solidFill>
                  <a:srgbClr val="2F5496"/>
                </a:solidFill>
                <a:latin typeface="Arial"/>
                <a:ea typeface="Times New Roman"/>
                <a:cs typeface="Times New Roman"/>
              </a:rPr>
              <a:t>Neues Angebot in der Kita Maria Aufnahme </a:t>
            </a:r>
            <a:endParaRPr lang="de-DE" sz="1050" b="1" kern="0" dirty="0">
              <a:solidFill>
                <a:srgbClr val="2F5496"/>
              </a:solidFill>
              <a:effectLst/>
              <a:latin typeface="Calibri Light"/>
              <a:ea typeface="Times New Roman"/>
              <a:cs typeface="Times New Roman"/>
            </a:endParaRPr>
          </a:p>
        </p:txBody>
      </p:sp>
      <p:sp>
        <p:nvSpPr>
          <p:cNvPr id="13" name="Untertitel 2"/>
          <p:cNvSpPr txBox="1">
            <a:spLocks/>
          </p:cNvSpPr>
          <p:nvPr/>
        </p:nvSpPr>
        <p:spPr>
          <a:xfrm>
            <a:off x="196890" y="4716016"/>
            <a:ext cx="2728054" cy="2592288"/>
          </a:xfrm>
          <a:prstGeom prst="rect">
            <a:avLst/>
          </a:prstGeom>
        </p:spPr>
        <p:txBody>
          <a:bodyPr vert="horz" lIns="91440" tIns="108000" rIns="91440" bIns="45720" rtlCol="0">
            <a:noAutofit/>
          </a:bodyPr>
          <a:lstStyle>
            <a:lvl1pPr indent="0">
              <a:spcBef>
                <a:spcPct val="20000"/>
              </a:spcBef>
              <a:spcAft>
                <a:spcPts val="300"/>
              </a:spcAft>
              <a:buClr>
                <a:schemeClr val="accent6">
                  <a:lumMod val="75000"/>
                </a:schemeClr>
              </a:buClr>
              <a:buSzPct val="130000"/>
              <a:buFont typeface="Georgia" pitchFamily="18" charset="0"/>
              <a:buNone/>
              <a:defRPr sz="1100">
                <a:solidFill>
                  <a:schemeClr val="tx2"/>
                </a:solidFill>
                <a:latin typeface="Times New Roman" panose="02020603050405020304" pitchFamily="18" charset="0"/>
                <a:cs typeface="Times New Roman" panose="02020603050405020304" pitchFamily="18" charset="0"/>
              </a:defRPr>
            </a:lvl1pPr>
            <a:lvl2pPr indent="0" algn="ctr">
              <a:spcBef>
                <a:spcPct val="20000"/>
              </a:spcBef>
              <a:spcAft>
                <a:spcPts val="300"/>
              </a:spcAft>
              <a:buClr>
                <a:schemeClr val="accent6">
                  <a:lumMod val="75000"/>
                </a:schemeClr>
              </a:buClr>
              <a:buSzPct val="130000"/>
              <a:buFont typeface="Georgia" pitchFamily="18" charset="0"/>
              <a:buNone/>
              <a:defRPr sz="2000">
                <a:solidFill>
                  <a:schemeClr val="tx1">
                    <a:tint val="75000"/>
                  </a:schemeClr>
                </a:solidFill>
              </a:defRPr>
            </a:lvl2pPr>
            <a:lvl3pPr indent="0" algn="ctr">
              <a:spcBef>
                <a:spcPct val="20000"/>
              </a:spcBef>
              <a:spcAft>
                <a:spcPts val="300"/>
              </a:spcAft>
              <a:buClr>
                <a:schemeClr val="accent6">
                  <a:lumMod val="75000"/>
                </a:schemeClr>
              </a:buClr>
              <a:buSzPct val="130000"/>
              <a:buFont typeface="Georgia" pitchFamily="18" charset="0"/>
              <a:buNone/>
              <a:defRPr>
                <a:solidFill>
                  <a:schemeClr val="tx1">
                    <a:tint val="75000"/>
                  </a:schemeClr>
                </a:solidFill>
              </a:defRPr>
            </a:lvl3pPr>
            <a:lvl4pPr indent="0" algn="ctr">
              <a:spcBef>
                <a:spcPct val="20000"/>
              </a:spcBef>
              <a:spcAft>
                <a:spcPts val="300"/>
              </a:spcAft>
              <a:buClr>
                <a:schemeClr val="accent6">
                  <a:lumMod val="75000"/>
                </a:schemeClr>
              </a:buClr>
              <a:buSzPct val="130000"/>
              <a:buFont typeface="Georgia" pitchFamily="18" charset="0"/>
              <a:buNone/>
              <a:defRPr sz="1600">
                <a:solidFill>
                  <a:schemeClr val="tx1">
                    <a:tint val="75000"/>
                  </a:schemeClr>
                </a:solidFill>
              </a:defRPr>
            </a:lvl4pPr>
            <a:lvl5pPr indent="0" algn="ctr">
              <a:spcBef>
                <a:spcPct val="20000"/>
              </a:spcBef>
              <a:spcAft>
                <a:spcPts val="300"/>
              </a:spcAft>
              <a:buClr>
                <a:schemeClr val="accent6">
                  <a:lumMod val="75000"/>
                </a:schemeClr>
              </a:buClr>
              <a:buSzPct val="130000"/>
              <a:buFont typeface="Georgia" pitchFamily="18" charset="0"/>
              <a:buNone/>
              <a:defRPr sz="1400">
                <a:solidFill>
                  <a:schemeClr val="tx1">
                    <a:tint val="75000"/>
                  </a:schemeClr>
                </a:solidFill>
              </a:defRPr>
            </a:lvl5pPr>
            <a:lvl6pPr indent="0" algn="ctr">
              <a:spcBef>
                <a:spcPct val="20000"/>
              </a:spcBef>
              <a:spcAft>
                <a:spcPts val="300"/>
              </a:spcAft>
              <a:buClr>
                <a:schemeClr val="accent6">
                  <a:lumMod val="75000"/>
                </a:schemeClr>
              </a:buClr>
              <a:buSzPct val="130000"/>
              <a:buFont typeface="Georgia" pitchFamily="18" charset="0"/>
              <a:buNone/>
              <a:defRPr sz="1400">
                <a:solidFill>
                  <a:schemeClr val="tx1">
                    <a:tint val="75000"/>
                  </a:schemeClr>
                </a:solidFill>
              </a:defRPr>
            </a:lvl6pPr>
            <a:lvl7pPr indent="0" algn="ctr">
              <a:spcBef>
                <a:spcPct val="20000"/>
              </a:spcBef>
              <a:spcAft>
                <a:spcPts val="300"/>
              </a:spcAft>
              <a:buClr>
                <a:schemeClr val="accent6">
                  <a:lumMod val="75000"/>
                </a:schemeClr>
              </a:buClr>
              <a:buSzPct val="130000"/>
              <a:buFont typeface="Georgia" pitchFamily="18" charset="0"/>
              <a:buNone/>
              <a:defRPr sz="1400">
                <a:solidFill>
                  <a:schemeClr val="tx1">
                    <a:tint val="75000"/>
                  </a:schemeClr>
                </a:solidFill>
              </a:defRPr>
            </a:lvl7pPr>
            <a:lvl8pPr indent="0" algn="ctr">
              <a:spcBef>
                <a:spcPct val="20000"/>
              </a:spcBef>
              <a:spcAft>
                <a:spcPts val="300"/>
              </a:spcAft>
              <a:buClr>
                <a:schemeClr val="accent6">
                  <a:lumMod val="75000"/>
                </a:schemeClr>
              </a:buClr>
              <a:buSzPct val="130000"/>
              <a:buFont typeface="Georgia" pitchFamily="18" charset="0"/>
              <a:buNone/>
              <a:defRPr sz="1400">
                <a:solidFill>
                  <a:schemeClr val="tx1">
                    <a:tint val="75000"/>
                  </a:schemeClr>
                </a:solidFill>
              </a:defRPr>
            </a:lvl8pPr>
            <a:lvl9pPr indent="0" algn="ctr">
              <a:spcBef>
                <a:spcPct val="20000"/>
              </a:spcBef>
              <a:spcAft>
                <a:spcPts val="300"/>
              </a:spcAft>
              <a:buClr>
                <a:schemeClr val="accent6">
                  <a:lumMod val="75000"/>
                </a:schemeClr>
              </a:buClr>
              <a:buSzPct val="130000"/>
              <a:buFont typeface="Georgia" pitchFamily="18" charset="0"/>
              <a:buNone/>
              <a:defRPr sz="1400">
                <a:solidFill>
                  <a:schemeClr val="tx1">
                    <a:tint val="75000"/>
                  </a:schemeClr>
                </a:solidFill>
              </a:defRPr>
            </a:lvl9pPr>
          </a:lstStyle>
          <a:p>
            <a:r>
              <a:rPr lang="de-DE" dirty="0"/>
              <a:t>Heute geht es wieder weiter weg. Nicht weniger begeistert sind die sicheren Radler und freuen sich sehr auf die Fahrt nach </a:t>
            </a:r>
            <a:r>
              <a:rPr lang="de-DE" dirty="0" err="1"/>
              <a:t>Nordenstadt</a:t>
            </a:r>
            <a:r>
              <a:rPr lang="de-DE" dirty="0"/>
              <a:t>. Der neue Spielplatz ist Ziel ihrer Tour. „Alles fertig“, „ein letztes Winken“ und „Los geht’s“. </a:t>
            </a:r>
            <a:br>
              <a:rPr lang="de-DE" dirty="0"/>
            </a:br>
            <a:r>
              <a:rPr lang="de-DE" dirty="0"/>
              <a:t>Fleißig und ausdauernd treten die Kids in die Pedale und sind schon bald auf dem Spielplatz angekommen. Mit Spaß und guter Laune wird die Pause dort genutzt. Viel zu kurz finden die Kinder, als es wieder in Richtung Kita geht. </a:t>
            </a:r>
            <a:br>
              <a:rPr lang="de-DE" dirty="0"/>
            </a:br>
            <a:r>
              <a:rPr lang="de-DE" dirty="0"/>
              <a:t>Begeistert erzählen sie dort, wie toll, cool und super es war.</a:t>
            </a:r>
            <a:r>
              <a:rPr lang="de-DE" dirty="0"/>
              <a:t> </a:t>
            </a:r>
            <a:endParaRPr lang="de-DE" dirty="0"/>
          </a:p>
        </p:txBody>
      </p:sp>
      <p:sp>
        <p:nvSpPr>
          <p:cNvPr id="14" name="Untertitel 2"/>
          <p:cNvSpPr txBox="1">
            <a:spLocks/>
          </p:cNvSpPr>
          <p:nvPr/>
        </p:nvSpPr>
        <p:spPr>
          <a:xfrm>
            <a:off x="196890" y="7308304"/>
            <a:ext cx="6343583" cy="1706394"/>
          </a:xfrm>
          <a:prstGeom prst="rect">
            <a:avLst/>
          </a:prstGeom>
        </p:spPr>
        <p:txBody>
          <a:bodyPr vert="horz" lIns="91440" tIns="10800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de-DE" sz="1100" dirty="0"/>
              <a:t>Als Bewegungskindergarten ist es für Leitung und Fachkräfte wichtig immer wieder zu überlegen, welche Bewegungsangebote für die Entwicklung und Förderung der Kinder noch angeregt werden können. So entstand die Idee der </a:t>
            </a:r>
            <a:r>
              <a:rPr lang="de-DE" sz="1100" dirty="0">
                <a:latin typeface="Times New Roman" panose="02020603050405020304" pitchFamily="18" charset="0"/>
                <a:cs typeface="Times New Roman" panose="02020603050405020304" pitchFamily="18" charset="0"/>
              </a:rPr>
              <a:t>Fahrradtouren</a:t>
            </a:r>
            <a:r>
              <a:rPr lang="de-DE" sz="1100" dirty="0"/>
              <a:t>. Dabei wird mit viel Spaß sowohl die Verkehrssicherheit trainiert als auch Durchhaltevermögen und Motorik gefördert</a:t>
            </a:r>
            <a:r>
              <a:rPr lang="de-DE" sz="1100" dirty="0" smtClean="0"/>
              <a:t>.</a:t>
            </a:r>
          </a:p>
          <a:p>
            <a:endParaRPr lang="de-DE" sz="1100" dirty="0" smtClean="0"/>
          </a:p>
          <a:p>
            <a:r>
              <a:rPr lang="de-DE" sz="1100" dirty="0" smtClean="0"/>
              <a:t>Text: Bettina Laport  </a:t>
            </a:r>
            <a:br>
              <a:rPr lang="de-DE" sz="1100" dirty="0" smtClean="0"/>
            </a:br>
            <a:r>
              <a:rPr lang="de-DE" sz="1100" dirty="0" smtClean="0"/>
              <a:t>Foto: Natascha </a:t>
            </a:r>
            <a:r>
              <a:rPr lang="de-DE" sz="1100" dirty="0" err="1" smtClean="0"/>
              <a:t>Honsack</a:t>
            </a:r>
            <a:endParaRPr lang="de-DE" sz="2000" dirty="0">
              <a:latin typeface="Calibri" panose="020F0502020204030204" pitchFamily="34" charset="0"/>
            </a:endParaRPr>
          </a:p>
        </p:txBody>
      </p:sp>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32656" y="948340"/>
            <a:ext cx="2664296" cy="3552394"/>
          </a:xfrm>
          <a:prstGeom prst="rect">
            <a:avLst/>
          </a:prstGeom>
          <a:ln>
            <a:noFill/>
          </a:ln>
          <a:effectLst>
            <a:glow rad="165100">
              <a:srgbClr val="4F81BD">
                <a:lumMod val="60000"/>
                <a:lumOff val="40000"/>
                <a:alpha val="39000"/>
              </a:srgbClr>
            </a:glow>
            <a:softEdge rad="12700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91464032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192</Words>
  <Application>Microsoft Office PowerPoint</Application>
  <PresentationFormat>Bildschirmpräsentation (4:3)</PresentationFormat>
  <Paragraphs>9</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Slipstream</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Bettina</dc:creator>
  <cp:lastModifiedBy>Bettina</cp:lastModifiedBy>
  <cp:revision>7</cp:revision>
  <dcterms:created xsi:type="dcterms:W3CDTF">2023-02-28T12:18:32Z</dcterms:created>
  <dcterms:modified xsi:type="dcterms:W3CDTF">2023-03-20T06:44:02Z</dcterms:modified>
</cp:coreProperties>
</file>